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1" r:id="rId2"/>
    <p:sldId id="271" r:id="rId3"/>
    <p:sldId id="272" r:id="rId4"/>
    <p:sldId id="273" r:id="rId5"/>
    <p:sldId id="276" r:id="rId6"/>
    <p:sldId id="277" r:id="rId7"/>
    <p:sldId id="275" r:id="rId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106" d="100"/>
          <a:sy n="106" d="100"/>
        </p:scale>
        <p:origin x="126" y="21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2023년 6월 22일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2023년 6월 22일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26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50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40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695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32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54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2023년 6월 22일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2023년 6월 22일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2023년 6월 22일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2023년 6월 22일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2023년 6월 22일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2023년 6월 22일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2023년 6월 22일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2023년 6월 22일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2023년 6월 22일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36415" y="1890944"/>
            <a:ext cx="5542383" cy="1737363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우주궤도역학</a:t>
            </a:r>
            <a:br>
              <a:rPr lang="en-US" altLang="ko-KR" sz="5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Term Project 2</a:t>
            </a:r>
            <a:endParaRPr lang="ko-KR" altLang="en-US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16685" y="4415247"/>
            <a:ext cx="2642430" cy="1611086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1800" b="1" dirty="0">
                <a:solidFill>
                  <a:schemeClr val="tx2"/>
                </a:solidFill>
              </a:rPr>
              <a:t>세종대학교</a:t>
            </a:r>
            <a:endParaRPr lang="en-US" altLang="ko-KR" sz="1800" b="1" dirty="0">
              <a:solidFill>
                <a:schemeClr val="tx2"/>
              </a:solidFill>
            </a:endParaRPr>
          </a:p>
          <a:p>
            <a:pPr algn="r" rtl="0"/>
            <a:endParaRPr lang="en-US" altLang="ko-KR" sz="1800" b="1" dirty="0">
              <a:solidFill>
                <a:schemeClr val="tx2"/>
              </a:solidFill>
            </a:endParaRPr>
          </a:p>
          <a:p>
            <a:pPr algn="r" rtl="0"/>
            <a:r>
              <a:rPr lang="ko-KR" altLang="en-US" sz="1800" b="1" dirty="0">
                <a:solidFill>
                  <a:schemeClr val="tx2"/>
                </a:solidFill>
              </a:rPr>
              <a:t>항공우주공학과</a:t>
            </a:r>
            <a:endParaRPr lang="en-US" altLang="ko-KR" sz="1800" b="1" dirty="0">
              <a:solidFill>
                <a:schemeClr val="tx2"/>
              </a:solidFill>
            </a:endParaRPr>
          </a:p>
          <a:p>
            <a:pPr algn="r" rtl="0"/>
            <a:endParaRPr lang="en-US" altLang="ko-KR" sz="1800" b="1" dirty="0">
              <a:solidFill>
                <a:schemeClr val="tx2"/>
              </a:solidFill>
            </a:endParaRPr>
          </a:p>
          <a:p>
            <a:pPr algn="r" rtl="0"/>
            <a:r>
              <a:rPr lang="en-US" altLang="ko-KR" sz="1800" b="1" dirty="0">
                <a:solidFill>
                  <a:schemeClr val="tx2"/>
                </a:solidFill>
              </a:rPr>
              <a:t>18011163 </a:t>
            </a:r>
            <a:r>
              <a:rPr lang="ko-KR" altLang="en-US" sz="1800" b="1" dirty="0">
                <a:solidFill>
                  <a:schemeClr val="tx2"/>
                </a:solidFill>
              </a:rPr>
              <a:t>임형구</a:t>
            </a:r>
            <a:endParaRPr lang="en-US" altLang="ko-KR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25B7133A-0C41-9A33-A10A-BADA20A1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987" y="615183"/>
            <a:ext cx="6130075" cy="4378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460AC8-28E0-5A72-FC64-AC17F8FD3072}"/>
              </a:ext>
            </a:extLst>
          </p:cNvPr>
          <p:cNvSpPr txBox="1">
            <a:spLocks/>
          </p:cNvSpPr>
          <p:nvPr/>
        </p:nvSpPr>
        <p:spPr>
          <a:xfrm>
            <a:off x="615633" y="397164"/>
            <a:ext cx="2007495" cy="641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2"/>
                </a:solidFill>
              </a:rPr>
              <a:t>UI </a:t>
            </a:r>
            <a:r>
              <a:rPr lang="ko-KR" altLang="en-US" sz="4000" dirty="0">
                <a:solidFill>
                  <a:schemeClr val="tx2"/>
                </a:solidFill>
              </a:rPr>
              <a:t>구성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47EEF2-0011-5668-8717-835425AF65A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897665" y="1669805"/>
            <a:ext cx="664141" cy="516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F9D734-FA27-AD3B-991C-3DCF97E848EB}"/>
              </a:ext>
            </a:extLst>
          </p:cNvPr>
          <p:cNvSpPr/>
          <p:nvPr/>
        </p:nvSpPr>
        <p:spPr>
          <a:xfrm>
            <a:off x="137395" y="1129003"/>
            <a:ext cx="2760270" cy="11849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altLang="ko-KR" dirty="0"/>
              <a:t>Ground Track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000" dirty="0"/>
              <a:t>위성의 위도 경도상 궤적을 표시</a:t>
            </a:r>
            <a:endParaRPr lang="en-US" altLang="ko-KR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0BF88A-6224-4E82-1E4D-5BCBBEAEA59F}"/>
              </a:ext>
            </a:extLst>
          </p:cNvPr>
          <p:cNvCxnSpPr>
            <a:cxnSpLocks/>
          </p:cNvCxnSpPr>
          <p:nvPr/>
        </p:nvCxnSpPr>
        <p:spPr>
          <a:xfrm flipH="1">
            <a:off x="8743406" y="984062"/>
            <a:ext cx="696685" cy="9318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854B1AA-4B93-A7B3-AD8E-7B0D77F33893}"/>
              </a:ext>
            </a:extLst>
          </p:cNvPr>
          <p:cNvSpPr/>
          <p:nvPr/>
        </p:nvSpPr>
        <p:spPr>
          <a:xfrm>
            <a:off x="9385601" y="352361"/>
            <a:ext cx="2669003" cy="14671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altLang="ko-KR" dirty="0"/>
              <a:t>Sky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/>
              <a:t>Elevation </a:t>
            </a:r>
            <a:r>
              <a:rPr lang="ko-KR" altLang="en-US" sz="1000" dirty="0"/>
              <a:t>보다 고도가 낮을 경우 표시하지 않음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65F3BF-3558-E0B6-6102-35F2310B4C33}"/>
              </a:ext>
            </a:extLst>
          </p:cNvPr>
          <p:cNvCxnSpPr>
            <a:cxnSpLocks/>
          </p:cNvCxnSpPr>
          <p:nvPr/>
        </p:nvCxnSpPr>
        <p:spPr>
          <a:xfrm flipH="1">
            <a:off x="9161417" y="3378919"/>
            <a:ext cx="202362" cy="15093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7F93227-3270-3781-5071-3A8981D4BAA0}"/>
              </a:ext>
            </a:extLst>
          </p:cNvPr>
          <p:cNvSpPr/>
          <p:nvPr/>
        </p:nvSpPr>
        <p:spPr>
          <a:xfrm>
            <a:off x="9363780" y="2313993"/>
            <a:ext cx="2690826" cy="24060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ko-KR" altLang="en-US" dirty="0" err="1"/>
              <a:t>설정값</a:t>
            </a:r>
            <a:r>
              <a:rPr lang="ko-KR" altLang="en-US" dirty="0"/>
              <a:t> 입력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지상국</a:t>
            </a:r>
            <a:r>
              <a:rPr lang="ko-KR" altLang="en-US" sz="1200" dirty="0"/>
              <a:t> 위치</a:t>
            </a:r>
            <a:endParaRPr lang="en-US" altLang="ko-KR" sz="1200" dirty="0"/>
          </a:p>
          <a:p>
            <a:r>
              <a:rPr lang="en-US" altLang="ko-KR" sz="1200" dirty="0"/>
              <a:t>        </a:t>
            </a:r>
            <a:r>
              <a:rPr lang="ko-KR" altLang="en-US" sz="1200" dirty="0"/>
              <a:t>위도 경도 고도입력 가능</a:t>
            </a:r>
            <a:endParaRPr lang="en-US" altLang="ko-KR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/>
              <a:t>Plotting</a:t>
            </a:r>
            <a:r>
              <a:rPr lang="ko-KR" altLang="en-US" sz="1200" dirty="0"/>
              <a:t> 시작날짜 </a:t>
            </a:r>
            <a:r>
              <a:rPr lang="en-US" altLang="ko-KR" sz="1200" dirty="0"/>
              <a:t>(72</a:t>
            </a:r>
            <a:r>
              <a:rPr lang="ko-KR" altLang="en-US" sz="1200" dirty="0"/>
              <a:t>시간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ko-KR" altLang="en-US" sz="1200" dirty="0"/>
              <a:t>해당 위성의 </a:t>
            </a:r>
            <a:r>
              <a:rPr lang="en-US" altLang="ko-KR" sz="1200" dirty="0"/>
              <a:t>3</a:t>
            </a:r>
            <a:r>
              <a:rPr lang="ko-KR" altLang="en-US" sz="1200" dirty="0"/>
              <a:t>일 기간 궤적</a:t>
            </a:r>
            <a:endParaRPr lang="en-US" altLang="ko-KR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ko-KR" sz="1200" dirty="0"/>
              <a:t>   GNSS</a:t>
            </a:r>
            <a:r>
              <a:rPr lang="ko-KR" altLang="en-US" sz="1200" dirty="0"/>
              <a:t> 선정 가능</a:t>
            </a:r>
            <a:endParaRPr lang="en-US" altLang="ko-KR" sz="1200" dirty="0"/>
          </a:p>
          <a:p>
            <a:r>
              <a:rPr lang="en-US" altLang="ko-KR" sz="1200" dirty="0"/>
              <a:t>         GPS/QZSS/BDS </a:t>
            </a:r>
            <a:r>
              <a:rPr lang="ko-KR" altLang="en-US" sz="1200" dirty="0"/>
              <a:t>중 </a:t>
            </a:r>
            <a:r>
              <a:rPr lang="ko-KR" altLang="en-US" sz="1200" dirty="0" err="1"/>
              <a:t>택</a:t>
            </a:r>
            <a:r>
              <a:rPr lang="en-US" altLang="ko-KR" sz="1200" dirty="0"/>
              <a:t>1</a:t>
            </a:r>
          </a:p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EE74E6F-9E4D-CD11-D2E0-25A714F4C286}"/>
              </a:ext>
            </a:extLst>
          </p:cNvPr>
          <p:cNvSpPr/>
          <p:nvPr/>
        </p:nvSpPr>
        <p:spPr>
          <a:xfrm>
            <a:off x="137394" y="2472211"/>
            <a:ext cx="2760270" cy="15488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altLang="ko-KR" dirty="0"/>
              <a:t>3D Orbit Plot</a:t>
            </a:r>
          </a:p>
          <a:p>
            <a:pPr algn="ctr"/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ECI</a:t>
            </a:r>
            <a:r>
              <a:rPr lang="ko-KR" altLang="en-US" sz="1000" dirty="0"/>
              <a:t> </a:t>
            </a:r>
            <a:r>
              <a:rPr lang="en-US" altLang="ko-KR" sz="1000" dirty="0"/>
              <a:t>frame </a:t>
            </a:r>
            <a:r>
              <a:rPr lang="ko-KR" altLang="en-US" sz="1000" dirty="0"/>
              <a:t>기준 가시화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매시간마다 표시하였다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단위는 </a:t>
            </a:r>
            <a:r>
              <a:rPr lang="en-US" altLang="ko-KR" sz="1000" dirty="0"/>
              <a:t>[km]</a:t>
            </a:r>
            <a:endParaRPr lang="ko-KR" altLang="en-US" sz="10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5F4BB10-D323-381D-C1FC-0EDAEFDB6F65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2897664" y="3246652"/>
            <a:ext cx="481859" cy="7744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8E9CCDF-1F4E-C920-0636-B2D9CB097985}"/>
                  </a:ext>
                </a:extLst>
              </p:cNvPr>
              <p:cNvSpPr/>
              <p:nvPr/>
            </p:nvSpPr>
            <p:spPr>
              <a:xfrm>
                <a:off x="137394" y="4135694"/>
                <a:ext cx="2851536" cy="197777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Wingdings" panose="05000000000000000000" pitchFamily="2" charset="2"/>
                  <a:buChar char="v"/>
                </a:pPr>
                <a:r>
                  <a:rPr lang="ko-KR" altLang="en-US" dirty="0"/>
                  <a:t>정보 표시</a:t>
                </a:r>
                <a:endParaRPr lang="en-US" altLang="ko-KR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1200" dirty="0" err="1"/>
                  <a:t>설정값에서</a:t>
                </a:r>
                <a:r>
                  <a:rPr lang="ko-KR" altLang="en-US" sz="1200" dirty="0"/>
                  <a:t> 선정한 위성의 </a:t>
                </a:r>
                <a:r>
                  <a:rPr lang="ko-KR" altLang="en-US" sz="1200" dirty="0" err="1"/>
                  <a:t>궤도파라미터</a:t>
                </a:r>
                <a:r>
                  <a:rPr lang="ko-KR" altLang="en-US" sz="1200" dirty="0"/>
                  <a:t> 표시 </a:t>
                </a:r>
                <a:endParaRPr lang="en-US" altLang="ko-KR" sz="1200" dirty="0"/>
              </a:p>
              <a:p>
                <a:r>
                  <a:rPr lang="en-US" altLang="ko-KR" sz="1200" dirty="0"/>
                  <a:t>       (</a:t>
                </a:r>
                <a:r>
                  <a:rPr lang="en-US" altLang="ko-KR" sz="1200" dirty="0" err="1"/>
                  <a:t>a,e,I</a:t>
                </a:r>
                <a:r>
                  <a:rPr lang="en-US" altLang="ko-KR" sz="1200" dirty="0"/>
                  <a:t>,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ko-KR" sz="12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1200" dirty="0" err="1"/>
                  <a:t>Skyplot</a:t>
                </a:r>
                <a:r>
                  <a:rPr lang="ko-KR" altLang="en-US" sz="1200" dirty="0"/>
                  <a:t>이 수행되는 지상국의 정보 확인 </a:t>
                </a:r>
                <a:r>
                  <a:rPr lang="en-US" altLang="ko-KR" sz="1200" dirty="0"/>
                  <a:t>-&gt; </a:t>
                </a:r>
                <a:r>
                  <a:rPr lang="ko-KR" altLang="en-US" sz="1200" dirty="0" err="1"/>
                  <a:t>설정값</a:t>
                </a:r>
                <a:r>
                  <a:rPr lang="ko-KR" altLang="en-US" sz="1200" dirty="0"/>
                  <a:t> 입력이 제대로 이루어졌는지 확인가능</a:t>
                </a:r>
                <a:endParaRPr lang="en-US" altLang="ko-KR" sz="1200" dirty="0"/>
              </a:p>
            </p:txBody>
          </p:sp>
        </mc:Choice>
        <mc:Fallback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A8E9CCDF-1F4E-C920-0636-B2D9CB097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94" y="4135694"/>
                <a:ext cx="2851536" cy="1977771"/>
              </a:xfrm>
              <a:prstGeom prst="roundRect">
                <a:avLst/>
              </a:prstGeom>
              <a:blipFill>
                <a:blip r:embed="rId4"/>
                <a:stretch>
                  <a:fillRect t="-306" b="-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3535F96-8F86-4E12-22A6-2D87585A7D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8934" y="4888242"/>
            <a:ext cx="3690540" cy="723101"/>
          </a:xfrm>
          <a:prstGeom prst="bentConnector3">
            <a:avLst>
              <a:gd name="adj1" fmla="val -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10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60C0C-0E5E-CB2C-1576-D8AB6616C741}"/>
              </a:ext>
            </a:extLst>
          </p:cNvPr>
          <p:cNvSpPr txBox="1">
            <a:spLocks/>
          </p:cNvSpPr>
          <p:nvPr/>
        </p:nvSpPr>
        <p:spPr>
          <a:xfrm>
            <a:off x="615633" y="397164"/>
            <a:ext cx="5480367" cy="78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2"/>
                </a:solidFill>
              </a:rPr>
              <a:t>코드 구성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B188C90-564B-0F13-98D6-337BEA6FE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184345"/>
              </p:ext>
            </p:extLst>
          </p:nvPr>
        </p:nvGraphicFramePr>
        <p:xfrm>
          <a:off x="1342733" y="1763653"/>
          <a:ext cx="9267929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5696">
                  <a:extLst>
                    <a:ext uri="{9D8B030D-6E8A-4147-A177-3AD203B41FA5}">
                      <a16:colId xmlns:a16="http://schemas.microsoft.com/office/drawing/2014/main" val="3791115675"/>
                    </a:ext>
                  </a:extLst>
                </a:gridCol>
                <a:gridCol w="7082233">
                  <a:extLst>
                    <a:ext uri="{9D8B030D-6E8A-4147-A177-3AD203B41FA5}">
                      <a16:colId xmlns:a16="http://schemas.microsoft.com/office/drawing/2014/main" val="585918204"/>
                    </a:ext>
                  </a:extLst>
                </a:gridCol>
              </a:tblGrid>
              <a:tr h="226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전역함수 명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74011"/>
                  </a:ext>
                </a:extLst>
              </a:tr>
              <a:tr h="226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GNSS_Select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선택된 </a:t>
                      </a:r>
                      <a:r>
                        <a:rPr lang="en-US" altLang="ko-KR" sz="1200" dirty="0"/>
                        <a:t>GNSS</a:t>
                      </a:r>
                      <a:r>
                        <a:rPr lang="ko-KR" altLang="en-US" sz="1200" dirty="0"/>
                        <a:t>를</a:t>
                      </a:r>
                      <a:r>
                        <a:rPr lang="en-US" altLang="ko-KR" sz="1200" dirty="0"/>
                        <a:t> ‘</a:t>
                      </a:r>
                      <a:r>
                        <a:rPr lang="en-US" altLang="ko-KR" sz="1200" dirty="0" err="1"/>
                        <a:t>nav.mat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으로부터 불러와 각 변수에 맞게 입력한다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647252"/>
                  </a:ext>
                </a:extLst>
              </a:tr>
              <a:tr h="364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Init()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초기 세팅 및 변수선언 역할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선택된 날짜 기준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일기간 시간설정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입력이 없는 경우 기본값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세종대학교 충무관 </a:t>
                      </a:r>
                      <a:r>
                        <a:rPr lang="ko-KR" altLang="en-US" sz="1200" dirty="0" err="1"/>
                        <a:t>지상국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 설정 역할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24598"/>
                  </a:ext>
                </a:extLst>
              </a:tr>
              <a:tr h="226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Orbit()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Perifocal/ECI/ENU/</a:t>
                      </a:r>
                      <a:r>
                        <a:rPr lang="en-US" altLang="ko-KR" sz="1200" dirty="0" err="1"/>
                        <a:t>Az,El,R</a:t>
                      </a:r>
                      <a:r>
                        <a:rPr lang="ko-KR" altLang="en-US" sz="1200" dirty="0"/>
                        <a:t> 계산역할 및 계산 데이터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780169"/>
                  </a:ext>
                </a:extLst>
              </a:tr>
              <a:tr h="226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g_plot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Ground Track </a:t>
                      </a:r>
                      <a:r>
                        <a:rPr lang="ko-KR" altLang="en-US" sz="1200" dirty="0"/>
                        <a:t>가시화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246222"/>
                  </a:ext>
                </a:extLst>
              </a:tr>
              <a:tr h="21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s_plot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Sky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Plot</a:t>
                      </a:r>
                      <a:r>
                        <a:rPr lang="ko-KR" altLang="en-US" sz="1200" dirty="0"/>
                        <a:t> 가시화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76180"/>
                  </a:ext>
                </a:extLst>
              </a:tr>
              <a:tr h="21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orbit_plot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ECI </a:t>
                      </a:r>
                      <a:r>
                        <a:rPr lang="ko-KR" altLang="en-US" sz="1200" dirty="0"/>
                        <a:t>좌표계 기준 </a:t>
                      </a:r>
                      <a:r>
                        <a:rPr lang="en-US" altLang="ko-KR" sz="1200" dirty="0"/>
                        <a:t>3D </a:t>
                      </a:r>
                      <a:r>
                        <a:rPr lang="ko-KR" altLang="en-US" sz="1200" dirty="0"/>
                        <a:t>궤도 가시화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31976"/>
                  </a:ext>
                </a:extLst>
              </a:tr>
              <a:tr h="218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text()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 정보와 관련된 값들을 </a:t>
                      </a:r>
                      <a:r>
                        <a:rPr lang="en-US" altLang="ko-KR" sz="1200" dirty="0"/>
                        <a:t>log</a:t>
                      </a:r>
                      <a:r>
                        <a:rPr lang="ko-KR" altLang="en-US" sz="1200" dirty="0"/>
                        <a:t>로 표시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5446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351802F-5949-5F0E-E4E9-8B2D40BA92C8}"/>
              </a:ext>
            </a:extLst>
          </p:cNvPr>
          <p:cNvSpPr txBox="1"/>
          <p:nvPr/>
        </p:nvSpPr>
        <p:spPr>
          <a:xfrm>
            <a:off x="706168" y="1293214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UI</a:t>
            </a:r>
            <a:r>
              <a:rPr lang="ko-KR" altLang="en-US" dirty="0"/>
              <a:t> 내부 전역함수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3071D-5B0A-657A-7EA1-86300E78CD05}"/>
              </a:ext>
            </a:extLst>
          </p:cNvPr>
          <p:cNvSpPr txBox="1"/>
          <p:nvPr/>
        </p:nvSpPr>
        <p:spPr>
          <a:xfrm>
            <a:off x="706168" y="4223843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코드 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EC7BE0-9264-1A35-064D-99B9B66DF86F}"/>
              </a:ext>
            </a:extLst>
          </p:cNvPr>
          <p:cNvSpPr txBox="1"/>
          <p:nvPr/>
        </p:nvSpPr>
        <p:spPr>
          <a:xfrm>
            <a:off x="1342733" y="4662155"/>
            <a:ext cx="10160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내부 전역함수 선언으로 </a:t>
            </a:r>
            <a:r>
              <a:rPr lang="en-US" altLang="ko-KR" dirty="0"/>
              <a:t>UI </a:t>
            </a:r>
            <a:r>
              <a:rPr lang="ko-KR" altLang="en-US" dirty="0"/>
              <a:t>코드 체계화하였다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Init(),Orbit() </a:t>
            </a:r>
            <a:r>
              <a:rPr lang="ko-KR" altLang="en-US" dirty="0"/>
              <a:t>함수와 가시화 함수를 분할하여 상황에 필요한 함수만 작동하도록 설계하였다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1</a:t>
            </a:r>
            <a:r>
              <a:rPr lang="ko-KR" altLang="en-US" dirty="0"/>
              <a:t>시간 간격으로 위성의 데이터를 저장하였다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지상국의 위치와 시뮬레이션 날짜를 사용자가 정의할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설정한 시간으로부터 </a:t>
            </a:r>
            <a:r>
              <a:rPr lang="en-US" altLang="ko-KR" dirty="0"/>
              <a:t>3</a:t>
            </a:r>
            <a:r>
              <a:rPr lang="ko-KR" altLang="en-US" dirty="0"/>
              <a:t>일동안의 궤적을 가시화하였다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A342200-2C2C-8317-2DBD-5413B5E591F3}"/>
              </a:ext>
            </a:extLst>
          </p:cNvPr>
          <p:cNvSpPr/>
          <p:nvPr/>
        </p:nvSpPr>
        <p:spPr>
          <a:xfrm>
            <a:off x="373689" y="1629626"/>
            <a:ext cx="5411476" cy="3032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EC05F1-3F8C-C896-EB52-040CA36B7591}"/>
              </a:ext>
            </a:extLst>
          </p:cNvPr>
          <p:cNvSpPr/>
          <p:nvPr/>
        </p:nvSpPr>
        <p:spPr>
          <a:xfrm>
            <a:off x="5875698" y="1629626"/>
            <a:ext cx="5830434" cy="43844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6E546C-B0D7-BBFC-F2A2-0D413BE69C5B}"/>
              </a:ext>
            </a:extLst>
          </p:cNvPr>
          <p:cNvSpPr txBox="1">
            <a:spLocks/>
          </p:cNvSpPr>
          <p:nvPr/>
        </p:nvSpPr>
        <p:spPr>
          <a:xfrm>
            <a:off x="615633" y="397164"/>
            <a:ext cx="5480367" cy="78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2"/>
                </a:solidFill>
              </a:rPr>
              <a:t>GPS </a:t>
            </a:r>
            <a:r>
              <a:rPr lang="ko-KR" altLang="en-US" sz="4000" dirty="0">
                <a:solidFill>
                  <a:schemeClr val="tx2"/>
                </a:solidFill>
              </a:rPr>
              <a:t>데이터 검증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5E566C-8982-4705-1D99-E5B662E1C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65" y="1804736"/>
            <a:ext cx="5035099" cy="25628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B02E7C-E322-B6CC-DBE1-305066FFC0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31"/>
          <a:stretch/>
        </p:blipFill>
        <p:spPr>
          <a:xfrm>
            <a:off x="7894630" y="4427471"/>
            <a:ext cx="1744296" cy="1420228"/>
          </a:xfrm>
          <a:prstGeom prst="rect">
            <a:avLst/>
          </a:prstGeom>
        </p:spPr>
      </p:pic>
      <p:pic>
        <p:nvPicPr>
          <p:cNvPr id="10" name="그림 9" descr="텍스트, 지도, 도표, 스크린샷이(가) 표시된 사진">
            <a:extLst>
              <a:ext uri="{FF2B5EF4-FFF2-40B4-BE49-F238E27FC236}">
                <a16:creationId xmlns:a16="http://schemas.microsoft.com/office/drawing/2014/main" id="{571222E8-0AB4-8D3D-5281-4D3C10F9A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3" y="1784248"/>
            <a:ext cx="5000013" cy="2583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0BB65-64FD-3583-B9A9-B2FDD1331CC6}"/>
              </a:ext>
            </a:extLst>
          </p:cNvPr>
          <p:cNvSpPr txBox="1"/>
          <p:nvPr/>
        </p:nvSpPr>
        <p:spPr>
          <a:xfrm>
            <a:off x="2466850" y="1200411"/>
            <a:ext cx="129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GUI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9331F-F3D0-39D2-3B2F-DFD0E5013B27}"/>
              </a:ext>
            </a:extLst>
          </p:cNvPr>
          <p:cNvSpPr txBox="1"/>
          <p:nvPr/>
        </p:nvSpPr>
        <p:spPr>
          <a:xfrm>
            <a:off x="6716171" y="1200411"/>
            <a:ext cx="425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Trimble </a:t>
            </a:r>
            <a:r>
              <a:rPr lang="en-US" altLang="ko-KR"/>
              <a:t>GNSS Planning </a:t>
            </a:r>
            <a:r>
              <a:rPr lang="ko-KR" altLang="en-US" dirty="0"/>
              <a:t>사이트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0530A73D-968B-48E0-48B7-882842E39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813565"/>
              </p:ext>
            </p:extLst>
          </p:nvPr>
        </p:nvGraphicFramePr>
        <p:xfrm>
          <a:off x="1835384" y="4916754"/>
          <a:ext cx="38580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9043">
                  <a:extLst>
                    <a:ext uri="{9D8B030D-6E8A-4147-A177-3AD203B41FA5}">
                      <a16:colId xmlns:a16="http://schemas.microsoft.com/office/drawing/2014/main" val="1945480267"/>
                    </a:ext>
                  </a:extLst>
                </a:gridCol>
                <a:gridCol w="1929043">
                  <a:extLst>
                    <a:ext uri="{9D8B030D-6E8A-4147-A177-3AD203B41FA5}">
                      <a16:colId xmlns:a16="http://schemas.microsoft.com/office/drawing/2014/main" val="184307698"/>
                    </a:ext>
                  </a:extLst>
                </a:gridCol>
              </a:tblGrid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Contents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Parameter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77102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지상국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위도</a:t>
                      </a:r>
                      <a:r>
                        <a:rPr lang="en-US" altLang="ko-KR" sz="1200" dirty="0"/>
                        <a:t>:37/</a:t>
                      </a:r>
                      <a:r>
                        <a:rPr lang="ko-KR" altLang="en-US" sz="1200" dirty="0"/>
                        <a:t>경도</a:t>
                      </a:r>
                      <a:r>
                        <a:rPr lang="en-US" altLang="ko-KR" sz="1200" dirty="0"/>
                        <a:t>:126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4072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2023.04.29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43357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GPS G20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585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0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A342200-2C2C-8317-2DBD-5413B5E591F3}"/>
              </a:ext>
            </a:extLst>
          </p:cNvPr>
          <p:cNvSpPr/>
          <p:nvPr/>
        </p:nvSpPr>
        <p:spPr>
          <a:xfrm>
            <a:off x="373689" y="1629626"/>
            <a:ext cx="5411476" cy="3032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EC05F1-3F8C-C896-EB52-040CA36B7591}"/>
              </a:ext>
            </a:extLst>
          </p:cNvPr>
          <p:cNvSpPr/>
          <p:nvPr/>
        </p:nvSpPr>
        <p:spPr>
          <a:xfrm>
            <a:off x="5875698" y="1629626"/>
            <a:ext cx="5830434" cy="43934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6E546C-B0D7-BBFC-F2A2-0D413BE69C5B}"/>
              </a:ext>
            </a:extLst>
          </p:cNvPr>
          <p:cNvSpPr txBox="1">
            <a:spLocks/>
          </p:cNvSpPr>
          <p:nvPr/>
        </p:nvSpPr>
        <p:spPr>
          <a:xfrm>
            <a:off x="615633" y="397164"/>
            <a:ext cx="5480367" cy="78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2"/>
                </a:solidFill>
              </a:rPr>
              <a:t>QZSS </a:t>
            </a:r>
            <a:r>
              <a:rPr lang="ko-KR" altLang="en-US" sz="4000" dirty="0">
                <a:solidFill>
                  <a:schemeClr val="tx2"/>
                </a:solidFill>
              </a:rPr>
              <a:t>데이터 검증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9331F-F3D0-39D2-3B2F-DFD0E5013B27}"/>
              </a:ext>
            </a:extLst>
          </p:cNvPr>
          <p:cNvSpPr txBox="1"/>
          <p:nvPr/>
        </p:nvSpPr>
        <p:spPr>
          <a:xfrm>
            <a:off x="6716171" y="1200411"/>
            <a:ext cx="425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Trimble </a:t>
            </a:r>
            <a:r>
              <a:rPr lang="en-US" altLang="ko-KR"/>
              <a:t>GNSS Planning </a:t>
            </a:r>
            <a:r>
              <a:rPr lang="ko-KR" altLang="en-US" dirty="0"/>
              <a:t>사이트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0530A73D-968B-48E0-48B7-882842E39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9400"/>
              </p:ext>
            </p:extLst>
          </p:nvPr>
        </p:nvGraphicFramePr>
        <p:xfrm>
          <a:off x="1581887" y="4913338"/>
          <a:ext cx="38580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9043">
                  <a:extLst>
                    <a:ext uri="{9D8B030D-6E8A-4147-A177-3AD203B41FA5}">
                      <a16:colId xmlns:a16="http://schemas.microsoft.com/office/drawing/2014/main" val="1945480267"/>
                    </a:ext>
                  </a:extLst>
                </a:gridCol>
                <a:gridCol w="1929043">
                  <a:extLst>
                    <a:ext uri="{9D8B030D-6E8A-4147-A177-3AD203B41FA5}">
                      <a16:colId xmlns:a16="http://schemas.microsoft.com/office/drawing/2014/main" val="184307698"/>
                    </a:ext>
                  </a:extLst>
                </a:gridCol>
              </a:tblGrid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Contents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Parameter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77102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지상국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위도</a:t>
                      </a:r>
                      <a:r>
                        <a:rPr lang="en-US" altLang="ko-KR" sz="1200" dirty="0"/>
                        <a:t>:37/</a:t>
                      </a:r>
                      <a:r>
                        <a:rPr lang="ko-KR" altLang="en-US" sz="1200" dirty="0"/>
                        <a:t>경도</a:t>
                      </a:r>
                      <a:r>
                        <a:rPr lang="en-US" altLang="ko-KR" sz="1200" dirty="0"/>
                        <a:t>:126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4072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2023.06.07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43357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QZSS J04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58572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D5176236-F067-F7C3-B218-F062D9D4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90" y="4202088"/>
            <a:ext cx="2023449" cy="177387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668043-1197-D429-E1F6-1A2B4B0D0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00" y="1783927"/>
            <a:ext cx="4829284" cy="2358278"/>
          </a:xfrm>
          <a:prstGeom prst="rect">
            <a:avLst/>
          </a:prstGeom>
        </p:spPr>
      </p:pic>
      <p:pic>
        <p:nvPicPr>
          <p:cNvPr id="26" name="그림 25" descr="텍스트, 도표, 지도, 스크린샷이(가) 표시된 사진">
            <a:extLst>
              <a:ext uri="{FF2B5EF4-FFF2-40B4-BE49-F238E27FC236}">
                <a16:creationId xmlns:a16="http://schemas.microsoft.com/office/drawing/2014/main" id="{DDD73B08-9E81-D061-8C21-C9C1B20B9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3" y="1894818"/>
            <a:ext cx="4943793" cy="25542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92D50B-1953-6227-DDBA-2138D85F13DC}"/>
              </a:ext>
            </a:extLst>
          </p:cNvPr>
          <p:cNvSpPr txBox="1"/>
          <p:nvPr/>
        </p:nvSpPr>
        <p:spPr>
          <a:xfrm>
            <a:off x="2466850" y="1200411"/>
            <a:ext cx="129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GUI </a:t>
            </a:r>
            <a:r>
              <a:rPr lang="ko-KR" altLang="en-US" dirty="0"/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200498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A342200-2C2C-8317-2DBD-5413B5E591F3}"/>
              </a:ext>
            </a:extLst>
          </p:cNvPr>
          <p:cNvSpPr/>
          <p:nvPr/>
        </p:nvSpPr>
        <p:spPr>
          <a:xfrm>
            <a:off x="373689" y="1629626"/>
            <a:ext cx="5411476" cy="3032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EC05F1-3F8C-C896-EB52-040CA36B7591}"/>
              </a:ext>
            </a:extLst>
          </p:cNvPr>
          <p:cNvSpPr/>
          <p:nvPr/>
        </p:nvSpPr>
        <p:spPr>
          <a:xfrm>
            <a:off x="5875698" y="1629626"/>
            <a:ext cx="5830434" cy="439346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96E546C-B0D7-BBFC-F2A2-0D413BE69C5B}"/>
              </a:ext>
            </a:extLst>
          </p:cNvPr>
          <p:cNvSpPr txBox="1">
            <a:spLocks/>
          </p:cNvSpPr>
          <p:nvPr/>
        </p:nvSpPr>
        <p:spPr>
          <a:xfrm>
            <a:off x="615633" y="397164"/>
            <a:ext cx="5480367" cy="7872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2"/>
                </a:solidFill>
              </a:rPr>
              <a:t>BDS </a:t>
            </a:r>
            <a:r>
              <a:rPr lang="ko-KR" altLang="en-US" sz="4000" dirty="0">
                <a:solidFill>
                  <a:schemeClr val="tx2"/>
                </a:solidFill>
              </a:rPr>
              <a:t>데이터 검증</a:t>
            </a:r>
            <a:endParaRPr lang="en-US" altLang="ko-KR" sz="40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D9331F-F3D0-39D2-3B2F-DFD0E5013B27}"/>
              </a:ext>
            </a:extLst>
          </p:cNvPr>
          <p:cNvSpPr txBox="1"/>
          <p:nvPr/>
        </p:nvSpPr>
        <p:spPr>
          <a:xfrm>
            <a:off x="6716171" y="1200411"/>
            <a:ext cx="425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Trimble </a:t>
            </a:r>
            <a:r>
              <a:rPr lang="en-US" altLang="ko-KR"/>
              <a:t>GNSS Planning </a:t>
            </a:r>
            <a:r>
              <a:rPr lang="ko-KR" altLang="en-US" dirty="0"/>
              <a:t>사이트 비교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0530A73D-968B-48E0-48B7-882842E39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237776"/>
              </p:ext>
            </p:extLst>
          </p:nvPr>
        </p:nvGraphicFramePr>
        <p:xfrm>
          <a:off x="1581887" y="4913338"/>
          <a:ext cx="38580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9043">
                  <a:extLst>
                    <a:ext uri="{9D8B030D-6E8A-4147-A177-3AD203B41FA5}">
                      <a16:colId xmlns:a16="http://schemas.microsoft.com/office/drawing/2014/main" val="1945480267"/>
                    </a:ext>
                  </a:extLst>
                </a:gridCol>
                <a:gridCol w="1929043">
                  <a:extLst>
                    <a:ext uri="{9D8B030D-6E8A-4147-A177-3AD203B41FA5}">
                      <a16:colId xmlns:a16="http://schemas.microsoft.com/office/drawing/2014/main" val="184307698"/>
                    </a:ext>
                  </a:extLst>
                </a:gridCol>
              </a:tblGrid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Contents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Parameter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77102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지상국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위도</a:t>
                      </a:r>
                      <a:r>
                        <a:rPr lang="en-US" altLang="ko-KR" sz="1200" dirty="0"/>
                        <a:t>:37/</a:t>
                      </a:r>
                      <a:r>
                        <a:rPr lang="ko-KR" altLang="en-US" sz="1200" dirty="0"/>
                        <a:t>경도</a:t>
                      </a:r>
                      <a:r>
                        <a:rPr lang="en-US" altLang="ko-KR" sz="1200" dirty="0"/>
                        <a:t>:126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14072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2023.04.29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43357"/>
                  </a:ext>
                </a:extLst>
              </a:tr>
              <a:tr h="273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BDS C40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58572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C55D818-46A5-F21C-0F92-C5531749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591" y="1862198"/>
            <a:ext cx="5038648" cy="2021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92FB4F-FC0E-CC8D-6813-81CC07974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036" y="4059305"/>
            <a:ext cx="1930395" cy="1788414"/>
          </a:xfrm>
          <a:prstGeom prst="rect">
            <a:avLst/>
          </a:prstGeom>
        </p:spPr>
      </p:pic>
      <p:pic>
        <p:nvPicPr>
          <p:cNvPr id="17" name="그림 16" descr="텍스트, 지도, 도표, 스크린샷이(가) 표시된 사진">
            <a:extLst>
              <a:ext uri="{FF2B5EF4-FFF2-40B4-BE49-F238E27FC236}">
                <a16:creationId xmlns:a16="http://schemas.microsoft.com/office/drawing/2014/main" id="{BABFA331-6D62-8A74-FAB2-82E4C1BFB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7" y="1820538"/>
            <a:ext cx="4931140" cy="25477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14877B-A579-900E-36A8-C0D7937233F4}"/>
              </a:ext>
            </a:extLst>
          </p:cNvPr>
          <p:cNvSpPr txBox="1"/>
          <p:nvPr/>
        </p:nvSpPr>
        <p:spPr>
          <a:xfrm>
            <a:off x="2466850" y="1200411"/>
            <a:ext cx="129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GUI </a:t>
            </a:r>
            <a:r>
              <a:rPr lang="ko-KR" altLang="en-US" dirty="0"/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387684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6E55-734B-5229-297C-1D552B0D11AD}"/>
              </a:ext>
            </a:extLst>
          </p:cNvPr>
          <p:cNvSpPr txBox="1"/>
          <p:nvPr/>
        </p:nvSpPr>
        <p:spPr>
          <a:xfrm>
            <a:off x="3692434" y="2271023"/>
            <a:ext cx="480713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500" b="1" dirty="0">
                <a:latin typeface="+mj-ea"/>
                <a:ea typeface="+mj-ea"/>
              </a:rPr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53522D-E0D4-B5EF-D4C2-0DA67BCAB8B4}"/>
              </a:ext>
            </a:extLst>
          </p:cNvPr>
          <p:cNvSpPr txBox="1">
            <a:spLocks/>
          </p:cNvSpPr>
          <p:nvPr/>
        </p:nvSpPr>
        <p:spPr>
          <a:xfrm>
            <a:off x="7881257" y="5777820"/>
            <a:ext cx="3765835" cy="4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800" b="1" dirty="0">
                <a:solidFill>
                  <a:schemeClr val="tx2"/>
                </a:solidFill>
              </a:rPr>
              <a:t>한학기 동안 수고 많으셨습니다</a:t>
            </a:r>
            <a:r>
              <a:rPr lang="en-US" altLang="ko-KR" sz="18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271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267</TotalTime>
  <Words>347</Words>
  <Application>Microsoft Office PowerPoint</Application>
  <PresentationFormat>와이드스크린</PresentationFormat>
  <Paragraphs>101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HY중고딕</vt:lpstr>
      <vt:lpstr>맑은 고딕</vt:lpstr>
      <vt:lpstr>Arial</vt:lpstr>
      <vt:lpstr>Cambria Math</vt:lpstr>
      <vt:lpstr>Wingdings</vt:lpstr>
      <vt:lpstr>다이아몬드 눈금 16x9</vt:lpstr>
      <vt:lpstr>우주궤도역학 Term Project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우주궤도역학 Term Project 2</dc:title>
  <dc:creator>임형구</dc:creator>
  <cp:lastModifiedBy>임형구</cp:lastModifiedBy>
  <cp:revision>63</cp:revision>
  <dcterms:created xsi:type="dcterms:W3CDTF">2023-06-21T17:05:12Z</dcterms:created>
  <dcterms:modified xsi:type="dcterms:W3CDTF">2023-06-22T08:29:59Z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